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6" Type="http://schemas.openxmlformats.org/officeDocument/2006/relationships/custom-properties" Target="docProps/custom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930" r:id="rId4"/>
  </p:sldMasterIdLst>
  <p:notesMasterIdLst>
    <p:notesMasterId r:id="rId6"/>
  </p:notesMasterIdLst>
  <p:handoutMasterIdLst>
    <p:handoutMasterId r:id="rId7"/>
  </p:handoutMasterIdLst>
  <p:sldIdLst>
    <p:sldId id="256" r:id="rId5"/>
  </p:sldIdLst>
  <p:sldSz cx="12192000" cy="6858000"/>
  <p:notesSz cx="6858000" cy="9144000"/>
  <p:defaultTextStyle>
    <a:defPPr>
      <a:defRPr lang="en-US"/>
    </a:defPPr>
    <a:lvl1pPr marL="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1776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E7E7"/>
    <a:srgbClr val="A21820"/>
    <a:srgbClr val="171C2D"/>
    <a:srgbClr val="F5811F"/>
    <a:srgbClr val="045C99"/>
    <a:srgbClr val="EB1C23"/>
    <a:srgbClr val="7F7F7F"/>
    <a:srgbClr val="0C0C0C"/>
    <a:srgbClr val="00B2BA"/>
    <a:srgbClr val="8D91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5843" autoAdjust="0"/>
  </p:normalViewPr>
  <p:slideViewPr>
    <p:cSldViewPr showGuides="1">
      <p:cViewPr varScale="1">
        <p:scale>
          <a:sx n="136" d="100"/>
          <a:sy n="136" d="100"/>
        </p:scale>
        <p:origin x="1188" y="132"/>
      </p:cViewPr>
      <p:guideLst>
        <p:guide orient="horz" pos="2160"/>
        <p:guide pos="3840"/>
        <p:guide orient="horz" pos="1776"/>
      </p:guideLst>
    </p:cSldViewPr>
  </p:slideViewPr>
  <p:outlineViewPr>
    <p:cViewPr>
      <p:scale>
        <a:sx n="33" d="100"/>
        <a:sy n="33" d="100"/>
      </p:scale>
      <p:origin x="0" y="-33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778"/>
    </p:cViewPr>
  </p:sorterViewPr>
  <p:notesViewPr>
    <p:cSldViewPr>
      <p:cViewPr>
        <p:scale>
          <a:sx n="66" d="100"/>
          <a:sy n="66" d="100"/>
        </p:scale>
        <p:origin x="3134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9EEC3C-A001-4107-B54E-3DA93EFF18E7}" type="datetimeFigureOut">
              <a:rPr lang="en-US" smtClean="0"/>
              <a:t>1/28/2022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F9C473-A00E-481E-A6E8-16CFC626F81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F16447F-F8B4-4CE6-9C1A-CBB4604770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6778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gif>
</file>

<file path=ppt/media/image3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396E16B4-3FB2-4CDC-BEBF-CD70C72EF480}" type="datetimeFigureOut">
              <a:rPr lang="en-US" smtClean="0"/>
              <a:pPr/>
              <a:t>1/28/2022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8382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A9D42829-8409-4711-B36D-25AE5703B86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622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4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457120" algn="l" defTabSz="91424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2pPr>
    <a:lvl3pPr marL="914240" algn="l" defTabSz="91424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3pPr>
    <a:lvl4pPr marL="1371360" algn="l" defTabSz="91424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4pPr>
    <a:lvl5pPr marL="1828480" algn="l" defTabSz="914240" rtl="0" eaLnBrk="1" latinLnBrk="0" hangingPunct="1">
      <a:defRPr sz="16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5pPr>
    <a:lvl6pPr marL="228560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9121" y="304800"/>
            <a:ext cx="11033760" cy="97536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79120" y="1463041"/>
            <a:ext cx="5364480" cy="463296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8401" y="1463041"/>
            <a:ext cx="5364480" cy="463296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2400">
                <a:solidFill>
                  <a:schemeClr val="tx1"/>
                </a:solidFill>
              </a:defRPr>
            </a:lvl1pPr>
            <a:lvl2pPr>
              <a:defRPr sz="20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1" y="0"/>
            <a:ext cx="12192000" cy="8534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</p:spTree>
    <p:extLst>
      <p:ext uri="{BB962C8B-B14F-4D97-AF65-F5344CB8AC3E}">
        <p14:creationId xmlns:p14="http://schemas.microsoft.com/office/powerpoint/2010/main" val="4223070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79121" y="234696"/>
            <a:ext cx="11033760" cy="97536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9121" y="1470401"/>
            <a:ext cx="11033760" cy="46329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c" descr=" ">
            <a:extLst>
              <a:ext uri="{FF2B5EF4-FFF2-40B4-BE49-F238E27FC236}">
                <a16:creationId xmlns:a16="http://schemas.microsoft.com/office/drawing/2014/main" id="{D3C01816-FA69-48D2-98AB-DDC0C3C08C2F}"/>
              </a:ext>
            </a:extLst>
          </p:cNvPr>
          <p:cNvSpPr txBox="1"/>
          <p:nvPr userDrawn="1"/>
        </p:nvSpPr>
        <p:spPr>
          <a:xfrm>
            <a:off x="0" y="6537960"/>
            <a:ext cx="12192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ctr"/>
            <a:r>
              <a:rPr lang="en-IE" sz="850" b="0" i="0" u="none" baseline="0">
                <a:solidFill>
                  <a:srgbClr val="000000"/>
                </a:solidFill>
                <a:latin typeface="Microsoft Sans Serif" panose="020B0604020202020204" pitchFamily="34" charset="0"/>
              </a:rPr>
              <a:t>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F1C033-2C99-4085-9CF4-AA2190DA459D}"/>
              </a:ext>
            </a:extLst>
          </p:cNvPr>
          <p:cNvSpPr txBox="1"/>
          <p:nvPr userDrawn="1"/>
        </p:nvSpPr>
        <p:spPr>
          <a:xfrm>
            <a:off x="4350971" y="6363706"/>
            <a:ext cx="34900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E" sz="1400" dirty="0"/>
              <a:t>ETHZ XACC School, 24-28 January 2022</a:t>
            </a:r>
          </a:p>
        </p:txBody>
      </p:sp>
      <p:pic>
        <p:nvPicPr>
          <p:cNvPr id="9" name="Picture 8" descr="A picture containing text&#10;&#10;Description automatically generated">
            <a:extLst>
              <a:ext uri="{FF2B5EF4-FFF2-40B4-BE49-F238E27FC236}">
                <a16:creationId xmlns:a16="http://schemas.microsoft.com/office/drawing/2014/main" id="{11FB35B3-AA2B-44D0-9A30-1E51F832B8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9376" y="6237312"/>
            <a:ext cx="1271464" cy="52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898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8" r:id="rId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45" rtl="0" eaLnBrk="1" latinLnBrk="0" hangingPunct="1">
        <a:lnSpc>
          <a:spcPct val="90000"/>
        </a:lnSpc>
        <a:spcBef>
          <a:spcPct val="0"/>
        </a:spcBef>
        <a:buNone/>
        <a:defRPr lang="en-US" sz="3200" b="1" i="0" kern="1200" dirty="0" smtClean="0">
          <a:solidFill>
            <a:schemeClr val="tx1"/>
          </a:solidFill>
          <a:latin typeface="Arial" charset="0"/>
          <a:ea typeface="+mj-ea"/>
          <a:cs typeface="Arial" charset="0"/>
        </a:defRPr>
      </a:lvl1pPr>
    </p:titleStyle>
    <p:bodyStyle>
      <a:lvl1pPr marL="234962" indent="-234962" algn="l" defTabSz="1219261" rtl="0" eaLnBrk="1" latinLnBrk="0" hangingPunct="1">
        <a:lnSpc>
          <a:spcPct val="100000"/>
        </a:lnSpc>
        <a:spcBef>
          <a:spcPts val="1600"/>
        </a:spcBef>
        <a:buClr>
          <a:schemeClr val="accent1"/>
        </a:buClr>
        <a:buSzPct val="80000"/>
        <a:buFont typeface="Webdings" panose="05030102010509060703" pitchFamily="18" charset="2"/>
        <a:buChar char="4"/>
        <a:defRPr lang="en-US" sz="2400" b="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452989" indent="-220144" algn="l" defTabSz="914445" rtl="0" eaLnBrk="1" latinLnBrk="0" hangingPunct="1">
        <a:lnSpc>
          <a:spcPct val="95000"/>
        </a:lnSpc>
        <a:spcBef>
          <a:spcPts val="600"/>
        </a:spcBef>
        <a:buClr>
          <a:schemeClr val="accent1"/>
        </a:buClr>
        <a:buSzPct val="80000"/>
        <a:buFont typeface="Wingdings 3" panose="05040102010807070707" pitchFamily="18" charset="2"/>
        <a:buChar char="¬"/>
        <a:defRPr lang="en-US" sz="20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685835" indent="-232845" algn="l" defTabSz="914445" rtl="0" eaLnBrk="1" latinLnBrk="0" hangingPunct="1">
        <a:lnSpc>
          <a:spcPct val="95000"/>
        </a:lnSpc>
        <a:spcBef>
          <a:spcPts val="833"/>
        </a:spcBef>
        <a:buClr>
          <a:schemeClr val="tx1"/>
        </a:buClr>
        <a:buSzPct val="80000"/>
        <a:buFont typeface="Wingdings 3" panose="05040102010807070707" pitchFamily="18" charset="2"/>
        <a:buChar char="¬"/>
        <a:defRPr lang="en-US" sz="16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916563" indent="-230729" algn="l" defTabSz="914445" rtl="0" eaLnBrk="1" latinLnBrk="0" hangingPunct="1">
        <a:lnSpc>
          <a:spcPct val="95000"/>
        </a:lnSpc>
        <a:spcBef>
          <a:spcPts val="833"/>
        </a:spcBef>
        <a:buClr>
          <a:schemeClr val="tx1"/>
        </a:buClr>
        <a:buSzPct val="80000"/>
        <a:buFont typeface="Wingdings 3" panose="05040102010807070707" pitchFamily="18" charset="2"/>
        <a:buChar char="¬"/>
        <a:defRPr lang="en-US" sz="1600" kern="1200" dirty="0" smtClean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138824" indent="-222262" algn="l" defTabSz="914445" rtl="0" eaLnBrk="1" latinLnBrk="0" hangingPunct="1">
        <a:lnSpc>
          <a:spcPct val="95000"/>
        </a:lnSpc>
        <a:spcBef>
          <a:spcPts val="833"/>
        </a:spcBef>
        <a:buClr>
          <a:schemeClr val="tx1"/>
        </a:buClr>
        <a:buSzPct val="80000"/>
        <a:buFont typeface="Wingdings 3" panose="05040102010807070707" pitchFamily="18" charset="2"/>
        <a:buChar char="¬"/>
        <a:tabLst/>
        <a:defRPr lang="en-US" sz="1600" kern="1200" dirty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725" indent="-228612" algn="l" defTabSz="91444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971948" indent="-228612" algn="l" defTabSz="91444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429171" indent="-228612" algn="l" defTabSz="91444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886394" indent="-228612" algn="l" defTabSz="914445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45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algn="l" defTabSz="914445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14445" algn="l" defTabSz="914445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71668" algn="l" defTabSz="914445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28892" algn="l" defTabSz="914445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286115" algn="l" defTabSz="914445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43337" algn="l" defTabSz="914445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00560" algn="l" defTabSz="914445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657783" algn="l" defTabSz="914445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4176" userDrawn="1">
          <p15:clr>
            <a:srgbClr val="F26B43"/>
          </p15:clr>
        </p15:guide>
        <p15:guide id="4" pos="448" userDrawn="1">
          <p15:clr>
            <a:srgbClr val="F26B43"/>
          </p15:clr>
        </p15:guide>
        <p15:guide id="5" pos="7232" userDrawn="1">
          <p15:clr>
            <a:srgbClr val="F26B43"/>
          </p15:clr>
        </p15:guide>
        <p15:guide id="6" orient="horz" pos="208" userDrawn="1">
          <p15:clr>
            <a:srgbClr val="F26B43"/>
          </p15:clr>
        </p15:guide>
        <p15:guide id="7" orient="horz" pos="97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3F8B77-1B87-4552-A2E5-FDC7480B4B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488" y="304800"/>
            <a:ext cx="11169393" cy="975360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sk-SK" dirty="0"/>
              <a:t> </a:t>
            </a:r>
            <a:r>
              <a:rPr lang="sk-SK" dirty="0" err="1"/>
              <a:t>Object</a:t>
            </a:r>
            <a:r>
              <a:rPr lang="sk-SK" dirty="0"/>
              <a:t> </a:t>
            </a:r>
            <a:r>
              <a:rPr lang="sk-SK" dirty="0" err="1"/>
              <a:t>motion</a:t>
            </a:r>
            <a:r>
              <a:rPr lang="sk-SK" dirty="0"/>
              <a:t> </a:t>
            </a:r>
            <a:r>
              <a:rPr lang="sk-SK" dirty="0" err="1"/>
              <a:t>tracking</a:t>
            </a:r>
            <a:r>
              <a:rPr lang="en-IE" dirty="0"/>
              <a:t>, </a:t>
            </a:r>
            <a:r>
              <a:rPr lang="sk-SK" dirty="0"/>
              <a:t>Martin Zemko</a:t>
            </a:r>
            <a:r>
              <a:rPr lang="en-IE" dirty="0"/>
              <a:t>, </a:t>
            </a:r>
            <a:r>
              <a:rPr lang="sk-SK" dirty="0"/>
              <a:t>CTU in </a:t>
            </a:r>
            <a:r>
              <a:rPr lang="sk-SK" dirty="0" err="1"/>
              <a:t>Prague</a:t>
            </a:r>
            <a:br>
              <a:rPr lang="sk-SK" dirty="0"/>
            </a:br>
            <a:r>
              <a:rPr lang="sk-SK" dirty="0"/>
              <a:t> </a:t>
            </a:r>
            <a:r>
              <a:rPr lang="en-IE" sz="1800" b="0" dirty="0"/>
              <a:t>https://github.com/mathew1937/xacc_school_project2022</a:t>
            </a:r>
            <a:endParaRPr lang="en-IE" b="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5B8C9C-D928-4BF3-AE74-96CE7BF3A3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79120" y="1463041"/>
            <a:ext cx="5364480" cy="3130425"/>
          </a:xfrm>
        </p:spPr>
        <p:txBody>
          <a:bodyPr/>
          <a:lstStyle/>
          <a:p>
            <a:r>
              <a:rPr lang="sk-SK" sz="1800" dirty="0"/>
              <a:t>I </a:t>
            </a:r>
            <a:r>
              <a:rPr lang="sk-SK" sz="1800" dirty="0" err="1"/>
              <a:t>wanted</a:t>
            </a:r>
            <a:r>
              <a:rPr lang="sk-SK" sz="1800" dirty="0"/>
              <a:t> to </a:t>
            </a:r>
            <a:r>
              <a:rPr lang="sk-SK" sz="1800" dirty="0" err="1"/>
              <a:t>implement</a:t>
            </a:r>
            <a:r>
              <a:rPr lang="sk-SK" sz="1800" dirty="0"/>
              <a:t> </a:t>
            </a:r>
            <a:r>
              <a:rPr lang="sk-SK" sz="1800" dirty="0" err="1"/>
              <a:t>some</a:t>
            </a:r>
            <a:r>
              <a:rPr lang="sk-SK" sz="1800" dirty="0"/>
              <a:t> </a:t>
            </a:r>
            <a:r>
              <a:rPr lang="sk-SK" sz="1800" dirty="0" err="1"/>
              <a:t>accelerated</a:t>
            </a:r>
            <a:r>
              <a:rPr lang="sk-SK" sz="1800" dirty="0"/>
              <a:t> </a:t>
            </a:r>
            <a:r>
              <a:rPr lang="sk-SK" sz="1800" dirty="0" err="1"/>
              <a:t>computer</a:t>
            </a:r>
            <a:r>
              <a:rPr lang="sk-SK" sz="1800" dirty="0"/>
              <a:t> </a:t>
            </a:r>
            <a:r>
              <a:rPr lang="sk-SK" sz="1800" dirty="0" err="1"/>
              <a:t>vision</a:t>
            </a:r>
            <a:r>
              <a:rPr lang="sk-SK" sz="1800" dirty="0"/>
              <a:t> </a:t>
            </a:r>
            <a:r>
              <a:rPr lang="sk-SK" sz="1800" dirty="0" err="1"/>
              <a:t>algorithm</a:t>
            </a:r>
            <a:endParaRPr lang="sk-SK" sz="1800" dirty="0"/>
          </a:p>
          <a:p>
            <a:r>
              <a:rPr lang="sk-SK" sz="1800" dirty="0" err="1"/>
              <a:t>Initially</a:t>
            </a:r>
            <a:r>
              <a:rPr lang="sk-SK" sz="1800" dirty="0"/>
              <a:t>, I tried to </a:t>
            </a:r>
            <a:r>
              <a:rPr lang="sk-SK" sz="1800" dirty="0" err="1"/>
              <a:t>write</a:t>
            </a:r>
            <a:r>
              <a:rPr lang="sk-SK" sz="1800" dirty="0"/>
              <a:t> </a:t>
            </a:r>
            <a:r>
              <a:rPr lang="sk-SK" sz="1800" dirty="0" err="1"/>
              <a:t>simple</a:t>
            </a:r>
            <a:r>
              <a:rPr lang="sk-SK" sz="1800" dirty="0"/>
              <a:t> </a:t>
            </a:r>
            <a:r>
              <a:rPr lang="sk-SK" sz="1800" dirty="0" err="1"/>
              <a:t>tracking</a:t>
            </a:r>
            <a:r>
              <a:rPr lang="sk-SK" sz="1800" dirty="0"/>
              <a:t> </a:t>
            </a:r>
            <a:r>
              <a:rPr lang="sk-SK" sz="1800" dirty="0" err="1"/>
              <a:t>procedure</a:t>
            </a:r>
            <a:r>
              <a:rPr lang="sk-SK" sz="1800" dirty="0"/>
              <a:t>; </a:t>
            </a:r>
            <a:r>
              <a:rPr lang="sk-SK" sz="1800" dirty="0" err="1"/>
              <a:t>then</a:t>
            </a:r>
            <a:r>
              <a:rPr lang="sk-SK" sz="1800" dirty="0"/>
              <a:t>, I </a:t>
            </a:r>
            <a:r>
              <a:rPr lang="sk-SK" sz="1800" dirty="0" err="1"/>
              <a:t>discovered</a:t>
            </a:r>
            <a:r>
              <a:rPr lang="sk-SK" sz="1800" dirty="0"/>
              <a:t> a </a:t>
            </a:r>
            <a:r>
              <a:rPr lang="sk-SK" sz="1800" dirty="0" err="1"/>
              <a:t>OpenCV</a:t>
            </a:r>
            <a:r>
              <a:rPr lang="sk-SK" sz="1800" dirty="0"/>
              <a:t> </a:t>
            </a:r>
            <a:r>
              <a:rPr lang="sk-SK" sz="1800" dirty="0" err="1"/>
              <a:t>mean</a:t>
            </a:r>
            <a:r>
              <a:rPr lang="sk-SK" sz="1800" dirty="0"/>
              <a:t> </a:t>
            </a:r>
            <a:r>
              <a:rPr lang="sk-SK" sz="1800" dirty="0" err="1"/>
              <a:t>shift</a:t>
            </a:r>
            <a:r>
              <a:rPr lang="sk-SK" sz="1800" dirty="0"/>
              <a:t> </a:t>
            </a:r>
            <a:r>
              <a:rPr lang="sk-SK" sz="1800" dirty="0" err="1"/>
              <a:t>function</a:t>
            </a:r>
            <a:endParaRPr lang="sk-SK" sz="1800" dirty="0"/>
          </a:p>
          <a:p>
            <a:r>
              <a:rPr lang="sk-SK" sz="1800" dirty="0"/>
              <a:t>Project </a:t>
            </a:r>
            <a:r>
              <a:rPr lang="sk-SK" sz="1800" dirty="0" err="1"/>
              <a:t>overview</a:t>
            </a:r>
            <a:endParaRPr lang="en-IE" sz="1800" dirty="0"/>
          </a:p>
          <a:p>
            <a:pPr lvl="1"/>
            <a:r>
              <a:rPr lang="sk-SK" sz="1600" dirty="0" err="1"/>
              <a:t>Mean</a:t>
            </a:r>
            <a:r>
              <a:rPr lang="sk-SK" sz="1600" dirty="0"/>
              <a:t> </a:t>
            </a:r>
            <a:r>
              <a:rPr lang="sk-SK" sz="1600" dirty="0" err="1"/>
              <a:t>shift</a:t>
            </a:r>
            <a:r>
              <a:rPr lang="sk-SK" sz="1600" dirty="0"/>
              <a:t> </a:t>
            </a:r>
            <a:r>
              <a:rPr lang="sk-SK" sz="1600" dirty="0" err="1"/>
              <a:t>is</a:t>
            </a:r>
            <a:r>
              <a:rPr lang="sk-SK" sz="1600" dirty="0"/>
              <a:t> a </a:t>
            </a:r>
            <a:r>
              <a:rPr lang="sk-SK" sz="1600" dirty="0" err="1"/>
              <a:t>suprisingly</a:t>
            </a:r>
            <a:r>
              <a:rPr lang="sk-SK" sz="1600" dirty="0"/>
              <a:t> </a:t>
            </a:r>
            <a:r>
              <a:rPr lang="sk-SK" sz="1600" dirty="0" err="1"/>
              <a:t>simple</a:t>
            </a:r>
            <a:r>
              <a:rPr lang="sk-SK" sz="1600" dirty="0"/>
              <a:t> </a:t>
            </a:r>
            <a:r>
              <a:rPr lang="sk-SK" sz="1600" dirty="0" err="1"/>
              <a:t>algorithm</a:t>
            </a:r>
            <a:r>
              <a:rPr lang="sk-SK" sz="1600" dirty="0"/>
              <a:t> </a:t>
            </a:r>
            <a:r>
              <a:rPr lang="sk-SK" sz="1600" dirty="0" err="1"/>
              <a:t>capable</a:t>
            </a:r>
            <a:r>
              <a:rPr lang="sk-SK" sz="1600" dirty="0"/>
              <a:t> to </a:t>
            </a:r>
            <a:r>
              <a:rPr lang="sk-SK" sz="1600" dirty="0" err="1"/>
              <a:t>detect</a:t>
            </a:r>
            <a:r>
              <a:rPr lang="sk-SK" sz="1600" dirty="0"/>
              <a:t> </a:t>
            </a:r>
            <a:r>
              <a:rPr lang="sk-SK" sz="1600" dirty="0" err="1"/>
              <a:t>motion</a:t>
            </a:r>
            <a:r>
              <a:rPr lang="sk-SK" sz="1600" dirty="0"/>
              <a:t> of </a:t>
            </a:r>
            <a:r>
              <a:rPr lang="sk-SK" sz="1600" dirty="0" err="1"/>
              <a:t>objects</a:t>
            </a:r>
            <a:r>
              <a:rPr lang="sk-SK" sz="1600" dirty="0"/>
              <a:t> </a:t>
            </a:r>
            <a:r>
              <a:rPr lang="sk-SK" sz="1600" dirty="0" err="1"/>
              <a:t>across</a:t>
            </a:r>
            <a:r>
              <a:rPr lang="sk-SK" sz="1600" dirty="0"/>
              <a:t> video </a:t>
            </a:r>
            <a:r>
              <a:rPr lang="sk-SK" sz="1600" dirty="0" err="1"/>
              <a:t>frames</a:t>
            </a:r>
            <a:endParaRPr lang="sk-SK" sz="1600" dirty="0"/>
          </a:p>
          <a:p>
            <a:pPr lvl="1"/>
            <a:r>
              <a:rPr lang="sk-SK" sz="1600" dirty="0"/>
              <a:t>User </a:t>
            </a:r>
            <a:r>
              <a:rPr lang="sk-SK" sz="1600" dirty="0" err="1"/>
              <a:t>selects</a:t>
            </a:r>
            <a:r>
              <a:rPr lang="sk-SK" sz="1600" dirty="0"/>
              <a:t> </a:t>
            </a:r>
            <a:r>
              <a:rPr lang="sk-SK" sz="1600" dirty="0" err="1"/>
              <a:t>an</a:t>
            </a:r>
            <a:r>
              <a:rPr lang="sk-SK" sz="1600" dirty="0"/>
              <a:t> </a:t>
            </a:r>
            <a:r>
              <a:rPr lang="sk-SK" sz="1600" dirty="0" err="1"/>
              <a:t>object</a:t>
            </a:r>
            <a:r>
              <a:rPr lang="sk-SK" sz="1600" dirty="0"/>
              <a:t> in a </a:t>
            </a:r>
            <a:r>
              <a:rPr lang="sk-SK" sz="1600" dirty="0" err="1"/>
              <a:t>first</a:t>
            </a:r>
            <a:r>
              <a:rPr lang="sk-SK" sz="1600" dirty="0"/>
              <a:t> video </a:t>
            </a:r>
            <a:r>
              <a:rPr lang="sk-SK" sz="1600" dirty="0" err="1"/>
              <a:t>frame</a:t>
            </a:r>
            <a:endParaRPr lang="sk-SK" sz="1600" dirty="0"/>
          </a:p>
          <a:p>
            <a:pPr lvl="1"/>
            <a:r>
              <a:rPr lang="sk-SK" sz="1600" dirty="0" err="1"/>
              <a:t>Algorithm</a:t>
            </a:r>
            <a:r>
              <a:rPr lang="sk-SK" sz="1600" dirty="0"/>
              <a:t> </a:t>
            </a:r>
            <a:r>
              <a:rPr lang="sk-SK" sz="1600" dirty="0" err="1"/>
              <a:t>continues</a:t>
            </a:r>
            <a:r>
              <a:rPr lang="sk-SK" sz="1600" dirty="0"/>
              <a:t> to track </a:t>
            </a:r>
            <a:r>
              <a:rPr lang="sk-SK" sz="1600" dirty="0" err="1"/>
              <a:t>its</a:t>
            </a:r>
            <a:r>
              <a:rPr lang="sk-SK" sz="1600" dirty="0"/>
              <a:t> </a:t>
            </a:r>
            <a:r>
              <a:rPr lang="sk-SK" sz="1600" dirty="0" err="1"/>
              <a:t>motion</a:t>
            </a:r>
            <a:r>
              <a:rPr lang="sk-SK" sz="1600" dirty="0"/>
              <a:t> and </a:t>
            </a:r>
            <a:r>
              <a:rPr lang="sk-SK" sz="1600" dirty="0" err="1"/>
              <a:t>trajectory</a:t>
            </a:r>
            <a:endParaRPr lang="sk-SK" sz="1600" dirty="0"/>
          </a:p>
          <a:p>
            <a:r>
              <a:rPr lang="en-IE" sz="1800" dirty="0"/>
              <a:t>Block diagram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11BBD217-0F52-452B-8978-4DBFCF1C58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1" y="1463041"/>
            <a:ext cx="5364480" cy="2470015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GB" sz="1800" dirty="0"/>
              <a:t>I got familiar with the Vitis IDE, Vision library, </a:t>
            </a:r>
            <a:r>
              <a:rPr lang="en-GB" sz="1800" dirty="0" err="1"/>
              <a:t>Pynq</a:t>
            </a:r>
            <a:r>
              <a:rPr lang="en-GB" sz="1800" dirty="0"/>
              <a:t>, and FPGA development</a:t>
            </a:r>
          </a:p>
          <a:p>
            <a:pPr>
              <a:spcBef>
                <a:spcPts val="600"/>
              </a:spcBef>
            </a:pPr>
            <a:r>
              <a:rPr lang="en-GB" sz="1800" dirty="0"/>
              <a:t>I recognized several use cases and potential of FPGA accelerator cards</a:t>
            </a:r>
          </a:p>
          <a:p>
            <a:pPr>
              <a:spcBef>
                <a:spcPts val="600"/>
              </a:spcBef>
            </a:pPr>
            <a:r>
              <a:rPr lang="en-GB" sz="1800" dirty="0"/>
              <a:t>We also learnt how to build an AFI image </a:t>
            </a:r>
            <a:r>
              <a:rPr lang="sk-SK" sz="1800" dirty="0" err="1"/>
              <a:t>capable</a:t>
            </a:r>
            <a:r>
              <a:rPr lang="sk-SK" sz="1800" dirty="0"/>
              <a:t> to run on</a:t>
            </a:r>
            <a:r>
              <a:rPr lang="en-GB" sz="1800" dirty="0"/>
              <a:t> AWS F1 instance</a:t>
            </a:r>
          </a:p>
          <a:p>
            <a:pPr>
              <a:spcBef>
                <a:spcPts val="600"/>
              </a:spcBef>
            </a:pPr>
            <a:r>
              <a:rPr lang="en-GB" sz="1800" dirty="0"/>
              <a:t>I faced several issues with sourcing and compilation of templates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7C6CE588-B9E7-4563-B32E-AEA28388DBC0}"/>
              </a:ext>
            </a:extLst>
          </p:cNvPr>
          <p:cNvSpPr txBox="1">
            <a:spLocks/>
          </p:cNvSpPr>
          <p:nvPr/>
        </p:nvSpPr>
        <p:spPr>
          <a:xfrm>
            <a:off x="6248401" y="4210216"/>
            <a:ext cx="5444872" cy="218198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34962" indent="-234962" algn="l" defTabSz="1219261" rtl="0" eaLnBrk="1" latinLnBrk="0" hangingPunct="1">
              <a:lnSpc>
                <a:spcPct val="100000"/>
              </a:lnSpc>
              <a:spcBef>
                <a:spcPts val="1600"/>
              </a:spcBef>
              <a:buClr>
                <a:schemeClr val="accent1"/>
              </a:buClr>
              <a:buSzPct val="80000"/>
              <a:buFont typeface="Webdings" panose="05030102010509060703" pitchFamily="18" charset="2"/>
              <a:buChar char="4"/>
              <a:defRPr lang="en-US" sz="2400" b="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2989" indent="-220144" algn="l" defTabSz="914445" rtl="0" eaLnBrk="1" latinLnBrk="0" hangingPunct="1">
              <a:lnSpc>
                <a:spcPct val="95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3" panose="05040102010807070707" pitchFamily="18" charset="2"/>
              <a:buChar char="¬"/>
              <a:defRPr lang="en-US" sz="20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685835" indent="-232845" algn="l" defTabSz="914445" rtl="0" eaLnBrk="1" latinLnBrk="0" hangingPunct="1">
              <a:lnSpc>
                <a:spcPct val="95000"/>
              </a:lnSpc>
              <a:spcBef>
                <a:spcPts val="833"/>
              </a:spcBef>
              <a:buClr>
                <a:schemeClr val="tx1"/>
              </a:buClr>
              <a:buSzPct val="80000"/>
              <a:buFont typeface="Wingdings 3" panose="05040102010807070707" pitchFamily="18" charset="2"/>
              <a:buChar char="¬"/>
              <a:defRPr lang="en-US"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916563" indent="-230729" algn="l" defTabSz="914445" rtl="0" eaLnBrk="1" latinLnBrk="0" hangingPunct="1">
              <a:lnSpc>
                <a:spcPct val="95000"/>
              </a:lnSpc>
              <a:spcBef>
                <a:spcPts val="833"/>
              </a:spcBef>
              <a:buClr>
                <a:schemeClr val="tx1"/>
              </a:buClr>
              <a:buSzPct val="80000"/>
              <a:buFont typeface="Wingdings 3" panose="05040102010807070707" pitchFamily="18" charset="2"/>
              <a:buChar char="¬"/>
              <a:defRPr lang="en-US"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1138824" indent="-222262" algn="l" defTabSz="914445" rtl="0" eaLnBrk="1" latinLnBrk="0" hangingPunct="1">
              <a:lnSpc>
                <a:spcPct val="95000"/>
              </a:lnSpc>
              <a:spcBef>
                <a:spcPts val="833"/>
              </a:spcBef>
              <a:buClr>
                <a:schemeClr val="tx1"/>
              </a:buClr>
              <a:buSzPct val="80000"/>
              <a:buFont typeface="Wingdings 3" panose="05040102010807070707" pitchFamily="18" charset="2"/>
              <a:buChar char="¬"/>
              <a:tabLst/>
              <a:defRPr lang="en-US" sz="1600" kern="120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725" indent="-228612" algn="l" defTabSz="91444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948" indent="-228612" algn="l" defTabSz="91444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171" indent="-228612" algn="l" defTabSz="91444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394" indent="-228612" algn="l" defTabSz="914445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IE" sz="1800" dirty="0"/>
              <a:t>Results</a:t>
            </a:r>
            <a:r>
              <a:rPr lang="sk-SK" sz="1800" dirty="0"/>
              <a:t> of </a:t>
            </a:r>
            <a:r>
              <a:rPr lang="sk-SK" sz="1800" dirty="0" err="1"/>
              <a:t>object</a:t>
            </a:r>
            <a:r>
              <a:rPr lang="sk-SK" sz="1800" dirty="0"/>
              <a:t> </a:t>
            </a:r>
            <a:r>
              <a:rPr lang="sk-SK" sz="1800" dirty="0" err="1"/>
              <a:t>tracking</a:t>
            </a:r>
            <a:endParaRPr lang="en-IE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A123FDC-A3AB-48C9-9895-F2BDEAE9514C}"/>
              </a:ext>
            </a:extLst>
          </p:cNvPr>
          <p:cNvSpPr/>
          <p:nvPr/>
        </p:nvSpPr>
        <p:spPr>
          <a:xfrm>
            <a:off x="443488" y="5138229"/>
            <a:ext cx="720080" cy="7200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 dirty="0" err="1"/>
              <a:t>Read</a:t>
            </a:r>
            <a:r>
              <a:rPr lang="sk-SK" sz="1000" dirty="0"/>
              <a:t> and </a:t>
            </a:r>
            <a:r>
              <a:rPr lang="sk-SK" sz="1000" dirty="0" err="1"/>
              <a:t>split</a:t>
            </a:r>
            <a:r>
              <a:rPr lang="sk-SK" sz="1000" dirty="0"/>
              <a:t> video </a:t>
            </a:r>
            <a:r>
              <a:rPr lang="sk-SK" sz="1000" dirty="0" err="1"/>
              <a:t>file</a:t>
            </a:r>
            <a:endParaRPr lang="en-IE" sz="10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F765B99-4CA1-41E3-AA34-95C43E4978C5}"/>
              </a:ext>
            </a:extLst>
          </p:cNvPr>
          <p:cNvSpPr/>
          <p:nvPr/>
        </p:nvSpPr>
        <p:spPr>
          <a:xfrm>
            <a:off x="1523608" y="5138229"/>
            <a:ext cx="720080" cy="7200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 dirty="0" err="1"/>
              <a:t>Convert</a:t>
            </a:r>
            <a:r>
              <a:rPr lang="sk-SK" sz="1000" dirty="0"/>
              <a:t> image to HSV </a:t>
            </a:r>
            <a:r>
              <a:rPr lang="sk-SK" sz="1000" dirty="0" err="1"/>
              <a:t>colors</a:t>
            </a:r>
            <a:endParaRPr lang="en-IE" sz="100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E3F89A-2EBD-4FA1-B201-722AAC9C57CE}"/>
              </a:ext>
            </a:extLst>
          </p:cNvPr>
          <p:cNvSpPr/>
          <p:nvPr/>
        </p:nvSpPr>
        <p:spPr>
          <a:xfrm>
            <a:off x="2629477" y="5138229"/>
            <a:ext cx="720080" cy="7200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 dirty="0" err="1"/>
              <a:t>Apply</a:t>
            </a:r>
            <a:r>
              <a:rPr lang="sk-SK" sz="1000" dirty="0"/>
              <a:t> </a:t>
            </a:r>
            <a:r>
              <a:rPr lang="sk-SK" sz="1000" dirty="0" err="1"/>
              <a:t>Mean</a:t>
            </a:r>
            <a:r>
              <a:rPr lang="sk-SK" sz="1000" dirty="0"/>
              <a:t> </a:t>
            </a:r>
            <a:r>
              <a:rPr lang="sk-SK" sz="1000" dirty="0" err="1"/>
              <a:t>shift</a:t>
            </a:r>
            <a:r>
              <a:rPr lang="sk-SK" sz="1000" dirty="0"/>
              <a:t> </a:t>
            </a:r>
            <a:r>
              <a:rPr lang="sk-SK" sz="1000" dirty="0" err="1"/>
              <a:t>algorithm</a:t>
            </a:r>
            <a:endParaRPr lang="sk-SK" sz="100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173F78-B311-47F2-973C-99C5A3EA22EC}"/>
              </a:ext>
            </a:extLst>
          </p:cNvPr>
          <p:cNvSpPr/>
          <p:nvPr/>
        </p:nvSpPr>
        <p:spPr>
          <a:xfrm>
            <a:off x="3709597" y="5138229"/>
            <a:ext cx="720080" cy="7200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 dirty="0" err="1"/>
              <a:t>Draw</a:t>
            </a:r>
            <a:endParaRPr lang="sk-SK" sz="1000" dirty="0"/>
          </a:p>
          <a:p>
            <a:pPr algn="ctr"/>
            <a:r>
              <a:rPr lang="sk-SK" sz="1000" dirty="0" err="1"/>
              <a:t>bounding</a:t>
            </a:r>
            <a:r>
              <a:rPr lang="sk-SK" sz="1000" dirty="0"/>
              <a:t> box</a:t>
            </a:r>
            <a:endParaRPr lang="en-IE" sz="1000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0CDAA541-534A-4CA7-AED3-7F258C3C7CC6}"/>
              </a:ext>
            </a:extLst>
          </p:cNvPr>
          <p:cNvCxnSpPr>
            <a:stCxn id="2" idx="3"/>
            <a:endCxn id="10" idx="1"/>
          </p:cNvCxnSpPr>
          <p:nvPr/>
        </p:nvCxnSpPr>
        <p:spPr>
          <a:xfrm>
            <a:off x="1163568" y="5498269"/>
            <a:ext cx="3600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4B6D10-A739-4CE6-930F-ADA7FB0A751A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2243688" y="5498269"/>
            <a:ext cx="3857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FD403CC-EF35-4182-B7C1-35B37EA81583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3349557" y="5498269"/>
            <a:ext cx="3600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">
            <a:extLst>
              <a:ext uri="{FF2B5EF4-FFF2-40B4-BE49-F238E27FC236}">
                <a16:creationId xmlns:a16="http://schemas.microsoft.com/office/drawing/2014/main" id="{6D35DACB-C23D-4782-A989-F7A2A6AD9C2C}"/>
              </a:ext>
            </a:extLst>
          </p:cNvPr>
          <p:cNvSpPr/>
          <p:nvPr/>
        </p:nvSpPr>
        <p:spPr>
          <a:xfrm>
            <a:off x="4789717" y="5138229"/>
            <a:ext cx="720080" cy="7200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000" dirty="0" err="1"/>
              <a:t>Merge</a:t>
            </a:r>
            <a:r>
              <a:rPr lang="sk-SK" sz="1000" dirty="0"/>
              <a:t> and </a:t>
            </a:r>
            <a:r>
              <a:rPr lang="sk-SK" sz="1000" dirty="0" err="1"/>
              <a:t>write</a:t>
            </a:r>
            <a:r>
              <a:rPr lang="sk-SK" sz="1000" dirty="0"/>
              <a:t> video </a:t>
            </a:r>
            <a:r>
              <a:rPr lang="sk-SK" sz="1000" dirty="0" err="1"/>
              <a:t>file</a:t>
            </a:r>
            <a:endParaRPr lang="en-IE" sz="1000" dirty="0"/>
          </a:p>
        </p:txBody>
      </p:sp>
      <p:cxnSp>
        <p:nvCxnSpPr>
          <p:cNvPr id="18" name="Straight Arrow Connector 16">
            <a:extLst>
              <a:ext uri="{FF2B5EF4-FFF2-40B4-BE49-F238E27FC236}">
                <a16:creationId xmlns:a16="http://schemas.microsoft.com/office/drawing/2014/main" id="{CDDC7757-FC2E-4771-92C2-8736538F269E}"/>
              </a:ext>
            </a:extLst>
          </p:cNvPr>
          <p:cNvCxnSpPr>
            <a:cxnSpLocks/>
          </p:cNvCxnSpPr>
          <p:nvPr/>
        </p:nvCxnSpPr>
        <p:spPr>
          <a:xfrm>
            <a:off x="4429677" y="5498269"/>
            <a:ext cx="3600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Obrázok 19" descr="Obrázok, na ktorom je vnútri, podlaha, pes&#10;&#10;Automaticky generovaný popis">
            <a:extLst>
              <a:ext uri="{FF2B5EF4-FFF2-40B4-BE49-F238E27FC236}">
                <a16:creationId xmlns:a16="http://schemas.microsoft.com/office/drawing/2014/main" id="{0886DDD5-0749-4B36-BB9B-88B4913762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6530" y="4688269"/>
            <a:ext cx="1761381" cy="1620000"/>
          </a:xfrm>
          <a:prstGeom prst="rect">
            <a:avLst/>
          </a:prstGeom>
        </p:spPr>
      </p:pic>
      <p:pic>
        <p:nvPicPr>
          <p:cNvPr id="22" name="Obrázok 21" descr="Obrázok, na ktorom je text, vonkajšie&#10;&#10;Automaticky generovaný popis">
            <a:extLst>
              <a:ext uri="{FF2B5EF4-FFF2-40B4-BE49-F238E27FC236}">
                <a16:creationId xmlns:a16="http://schemas.microsoft.com/office/drawing/2014/main" id="{7B18B12C-8045-455F-82B3-39BC32B1A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4967" y="4688269"/>
            <a:ext cx="2547170" cy="16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79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Xilinx-5">
  <a:themeElements>
    <a:clrScheme name="Custom 1">
      <a:dk1>
        <a:srgbClr val="0C0C0C"/>
      </a:dk1>
      <a:lt1>
        <a:srgbClr val="FFFFFF"/>
      </a:lt1>
      <a:dk2>
        <a:srgbClr val="161C2E"/>
      </a:dk2>
      <a:lt2>
        <a:srgbClr val="5F5F5F"/>
      </a:lt2>
      <a:accent1>
        <a:srgbClr val="E20000"/>
      </a:accent1>
      <a:accent2>
        <a:srgbClr val="282D3F"/>
      </a:accent2>
      <a:accent3>
        <a:srgbClr val="8D919A"/>
      </a:accent3>
      <a:accent4>
        <a:srgbClr val="055C99"/>
      </a:accent4>
      <a:accent5>
        <a:srgbClr val="0D9079"/>
      </a:accent5>
      <a:accent6>
        <a:srgbClr val="00B2BA"/>
      </a:accent6>
      <a:hlink>
        <a:srgbClr val="055C99"/>
      </a:hlink>
      <a:folHlink>
        <a:srgbClr val="5F5F5F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Xilinx_Corporate-PPT Template-2019_FINAL_IT_Update.pptx" id="{B6AE916F-13E4-4F08-9A1F-7F07C9E5658A}" vid="{3983F530-7CFE-4EA1-8898-6D143BCF645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D13AA4F4-3B34-2743-ACD6-F6D573A82AF7}">
  <we:reference id="f9ac8e4d-ed29-46df-aca6-61a4f7a9a1d6" version="1.0.0.1" store="developer" storeType="Registry"/>
  <we:alternateReferences/>
  <we:properties/>
  <we:bindings/>
  <we:snapshot xmlns:r="http://schemas.openxmlformats.org/officeDocument/2006/relationships"/>
</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46B37FA43543848A1392F720DAB8DF3" ma:contentTypeVersion="12" ma:contentTypeDescription="Create a new document." ma:contentTypeScope="" ma:versionID="6df9016afe8d86350a8f3e4f8eed8e9c">
  <xsd:schema xmlns:xsd="http://www.w3.org/2001/XMLSchema" xmlns:xs="http://www.w3.org/2001/XMLSchema" xmlns:p="http://schemas.microsoft.com/office/2006/metadata/properties" xmlns:ns3="cb21ee11-b491-4c7a-a577-a95671055238" xmlns:ns4="cb35b90f-2172-463b-a28b-5ecc8e6d0938" targetNamespace="http://schemas.microsoft.com/office/2006/metadata/properties" ma:root="true" ma:fieldsID="be60cb04b440c17529edc7c4c51975a1" ns3:_="" ns4:_="">
    <xsd:import namespace="cb21ee11-b491-4c7a-a577-a95671055238"/>
    <xsd:import namespace="cb35b90f-2172-463b-a28b-5ecc8e6d093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21ee11-b491-4c7a-a577-a9567105523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b35b90f-2172-463b-a28b-5ecc8e6d0938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DF7A4D1-E745-4810-BCE4-0AFBFA4A35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b21ee11-b491-4c7a-a577-a95671055238"/>
    <ds:schemaRef ds:uri="cb35b90f-2172-463b-a28b-5ecc8e6d093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D93CF04-F355-4EB4-BEFD-BE59B64F44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DC069C4-8BE5-43DF-9659-84C18D7F1AD9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170</Words>
  <Application>Microsoft Office PowerPoint</Application>
  <PresentationFormat>Širokouhlá</PresentationFormat>
  <Paragraphs>19</Paragraphs>
  <Slides>1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</vt:i4>
      </vt:variant>
    </vt:vector>
  </HeadingPairs>
  <TitlesOfParts>
    <vt:vector size="6" baseType="lpstr">
      <vt:lpstr>Arial</vt:lpstr>
      <vt:lpstr>Microsoft Sans Serif</vt:lpstr>
      <vt:lpstr>Webdings</vt:lpstr>
      <vt:lpstr>Wingdings 3</vt:lpstr>
      <vt:lpstr>Xilinx-5</vt:lpstr>
      <vt:lpstr> Object motion tracking, Martin Zemko, CTU in Prague  https://github.com/mathew1937/xacc_school_project2022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>No Markings, , , , , , , , ,</cp:keywords>
  <dc:description/>
  <cp:lastModifiedBy/>
  <cp:revision>1</cp:revision>
  <dcterms:created xsi:type="dcterms:W3CDTF">2021-01-13T09:00:48Z</dcterms:created>
  <dcterms:modified xsi:type="dcterms:W3CDTF">2022-01-28T11:00:12Z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itusGUID">
    <vt:lpwstr>9e7197a3-420f-4021-9006-db7c021ec8d9</vt:lpwstr>
  </property>
  <property fmtid="{D5CDD505-2E9C-101B-9397-08002B2CF9AE}" pid="3" name="XilinxPublication Year">
    <vt:lpwstr/>
  </property>
  <property fmtid="{D5CDD505-2E9C-101B-9397-08002B2CF9AE}" pid="4" name="XilinxVisual Markings">
    <vt:lpwstr/>
  </property>
  <property fmtid="{D5CDD505-2E9C-101B-9397-08002B2CF9AE}" pid="5" name="XilinxAdditional Classifications">
    <vt:lpwstr/>
  </property>
  <property fmtid="{D5CDD505-2E9C-101B-9397-08002B2CF9AE}" pid="6" name="XilinxDevelopment Projects">
    <vt:lpwstr/>
  </property>
  <property fmtid="{D5CDD505-2E9C-101B-9397-08002B2CF9AE}" pid="7" name="XilinxThird Party">
    <vt:lpwstr/>
  </property>
  <property fmtid="{D5CDD505-2E9C-101B-9397-08002B2CF9AE}" pid="8" name="XilinxExport Control">
    <vt:lpwstr/>
  </property>
  <property fmtid="{D5CDD505-2E9C-101B-9397-08002B2CF9AE}" pid="9" name="XilinxNote (Line 2)">
    <vt:lpwstr/>
  </property>
  <property fmtid="{D5CDD505-2E9C-101B-9397-08002B2CF9AE}" pid="10" name="XilinxClassification">
    <vt:lpwstr>No Markings</vt:lpwstr>
  </property>
  <property fmtid="{D5CDD505-2E9C-101B-9397-08002B2CF9AE}" pid="11" name="ContentTypeId">
    <vt:lpwstr>0x010100546B37FA43543848A1392F720DAB8DF3</vt:lpwstr>
  </property>
</Properties>
</file>

<file path=docProps/thumbnail.jpeg>
</file>